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94660"/>
  </p:normalViewPr>
  <p:slideViewPr>
    <p:cSldViewPr>
      <p:cViewPr varScale="1">
        <p:scale>
          <a:sx n="84" d="100"/>
          <a:sy n="84" d="100"/>
        </p:scale>
        <p:origin x="-1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Users\user\Desktop\&#32080;&#24115;&#24460;\&#27861;&#35498;&#26371;\&#27861;&#35498;&#26371;%20&#22294;&#24418;&#34920;%20-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/>
              <a:t>Consolidated</a:t>
            </a:r>
            <a:r>
              <a:rPr lang="en-US" altLang="zh-TW" baseline="0"/>
              <a:t> Operating Revenue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合併比較!$A$3</c:f>
              <c:strCache>
                <c:ptCount val="1"/>
                <c:pt idx="0">
                  <c:v>2019年</c:v>
                </c:pt>
              </c:strCache>
            </c:strRef>
          </c:tx>
          <c:dLbls>
            <c:dLbl>
              <c:idx val="0"/>
              <c:layout>
                <c:manualLayout>
                  <c:x val="-1.6666666666666701E-2"/>
                  <c:y val="-4.6296296296296519E-3"/>
                </c:manualLayout>
              </c:layout>
              <c:showVal val="1"/>
            </c:dLbl>
            <c:dLbl>
              <c:idx val="1"/>
              <c:layout>
                <c:manualLayout>
                  <c:x val="-1.3888888888888959E-2"/>
                  <c:y val="0"/>
                </c:manualLayout>
              </c:layout>
              <c:showVal val="1"/>
            </c:dLbl>
            <c:showVal val="1"/>
          </c:dLbls>
          <c:cat>
            <c:strRef>
              <c:f>合併比較!$B$1:$E$2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合併比較!$B$3:$E$3</c:f>
              <c:numCache>
                <c:formatCode>_-* #,##0_-;\-* #,##0_-;_-* "-"??_-;_-@_-</c:formatCode>
                <c:ptCount val="4"/>
                <c:pt idx="0">
                  <c:v>1187</c:v>
                </c:pt>
                <c:pt idx="1">
                  <c:v>2381</c:v>
                </c:pt>
                <c:pt idx="2">
                  <c:v>3551</c:v>
                </c:pt>
                <c:pt idx="3">
                  <c:v>5006</c:v>
                </c:pt>
              </c:numCache>
            </c:numRef>
          </c:val>
        </c:ser>
        <c:ser>
          <c:idx val="1"/>
          <c:order val="1"/>
          <c:tx>
            <c:strRef>
              <c:f>合併比較!$A$4</c:f>
              <c:strCache>
                <c:ptCount val="1"/>
                <c:pt idx="0">
                  <c:v>2020年</c:v>
                </c:pt>
              </c:strCache>
            </c:strRef>
          </c:tx>
          <c:dLbls>
            <c:dLbl>
              <c:idx val="0"/>
              <c:layout>
                <c:manualLayout>
                  <c:x val="2.5000000000000001E-2"/>
                  <c:y val="-4.6296296296296519E-3"/>
                </c:manualLayout>
              </c:layout>
              <c:showVal val="1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Val val="1"/>
            </c:dLbl>
            <c:showVal val="1"/>
          </c:dLbls>
          <c:cat>
            <c:strRef>
              <c:f>合併比較!$B$1:$E$2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合併比較!$B$4:$E$4</c:f>
              <c:numCache>
                <c:formatCode>_-* #,##0_-;\-* #,##0_-;_-* "-"??_-;_-@_-</c:formatCode>
                <c:ptCount val="4"/>
                <c:pt idx="0">
                  <c:v>1254</c:v>
                </c:pt>
                <c:pt idx="1">
                  <c:v>2592</c:v>
                </c:pt>
              </c:numCache>
            </c:numRef>
          </c:val>
        </c:ser>
        <c:shape val="box"/>
        <c:axId val="117752192"/>
        <c:axId val="117754112"/>
        <c:axId val="0"/>
      </c:bar3DChart>
      <c:catAx>
        <c:axId val="117752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For</a:t>
                </a:r>
                <a:r>
                  <a:rPr lang="en-US" altLang="zh-TW" baseline="0"/>
                  <a:t> the period ended of each Quarter</a:t>
                </a:r>
                <a:endParaRPr lang="zh-TW" altLang="en-US"/>
              </a:p>
            </c:rich>
          </c:tx>
          <c:layout/>
        </c:title>
        <c:majorTickMark val="none"/>
        <c:tickLblPos val="nextTo"/>
        <c:crossAx val="117754112"/>
        <c:crosses val="autoZero"/>
        <c:auto val="1"/>
        <c:lblAlgn val="ctr"/>
        <c:lblOffset val="100"/>
      </c:catAx>
      <c:valAx>
        <c:axId val="1177541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Millions</a:t>
                </a:r>
                <a:endParaRPr lang="zh-TW" altLang="en-US"/>
              </a:p>
            </c:rich>
          </c:tx>
          <c:layout/>
        </c:title>
        <c:numFmt formatCode="_-* #,##0_-;\-* #,##0_-;_-* &quot;-&quot;??_-;_-@_-" sourceLinked="1"/>
        <c:tickLblPos val="nextTo"/>
        <c:crossAx val="1177521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/>
              <a:t>Consolidated</a:t>
            </a:r>
            <a:r>
              <a:rPr lang="en-US" altLang="zh-TW" baseline="0"/>
              <a:t> Gross Profit Ratio</a:t>
            </a:r>
          </a:p>
        </c:rich>
      </c:tx>
      <c:layout>
        <c:manualLayout>
          <c:xMode val="edge"/>
          <c:yMode val="edge"/>
          <c:x val="0.22390037182852143"/>
          <c:y val="2.7777777777777936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合併比較!$A$17</c:f>
              <c:strCache>
                <c:ptCount val="1"/>
                <c:pt idx="0">
                  <c:v>2019年</c:v>
                </c:pt>
              </c:strCache>
            </c:strRef>
          </c:tx>
          <c:dLbls>
            <c:dLbl>
              <c:idx val="0"/>
              <c:layout>
                <c:manualLayout>
                  <c:x val="-5.5555555555555455E-2"/>
                  <c:y val="-4.6296296296296488E-2"/>
                </c:manualLayout>
              </c:layout>
              <c:showVal val="1"/>
            </c:dLbl>
            <c:dLbl>
              <c:idx val="1"/>
              <c:layout>
                <c:manualLayout>
                  <c:x val="-5.0000000000000093E-2"/>
                  <c:y val="-5.5555555555555455E-2"/>
                </c:manualLayout>
              </c:layout>
              <c:showVal val="1"/>
            </c:dLbl>
            <c:dLbl>
              <c:idx val="2"/>
              <c:layout>
                <c:manualLayout>
                  <c:x val="-0.05"/>
                  <c:y val="-5.0925925925925923E-2"/>
                </c:manualLayout>
              </c:layout>
              <c:showVal val="1"/>
            </c:dLbl>
            <c:dLbl>
              <c:idx val="3"/>
              <c:layout>
                <c:manualLayout>
                  <c:x val="-0.05"/>
                  <c:y val="-5.5555555555555455E-2"/>
                </c:manualLayout>
              </c:layout>
              <c:showVal val="1"/>
            </c:dLbl>
            <c:showVal val="1"/>
          </c:dLbls>
          <c:cat>
            <c:strRef>
              <c:f>合併比較!$B$15:$E$16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合併比較!$B$17:$E$17</c:f>
              <c:numCache>
                <c:formatCode>0.00_ </c:formatCode>
                <c:ptCount val="4"/>
                <c:pt idx="0">
                  <c:v>8.9600000000000026</c:v>
                </c:pt>
                <c:pt idx="1">
                  <c:v>9.7000000000000011</c:v>
                </c:pt>
                <c:pt idx="2">
                  <c:v>10.3</c:v>
                </c:pt>
                <c:pt idx="3">
                  <c:v>11.719999999999999</c:v>
                </c:pt>
              </c:numCache>
            </c:numRef>
          </c:val>
        </c:ser>
        <c:ser>
          <c:idx val="1"/>
          <c:order val="1"/>
          <c:tx>
            <c:strRef>
              <c:f>合併比較!$A$18</c:f>
              <c:strCache>
                <c:ptCount val="1"/>
                <c:pt idx="0">
                  <c:v>2020年</c:v>
                </c:pt>
              </c:strCache>
            </c:strRef>
          </c:tx>
          <c:dLbls>
            <c:dLbl>
              <c:idx val="0"/>
              <c:layout>
                <c:manualLayout>
                  <c:x val="-4.1666666666666664E-2"/>
                  <c:y val="-5.5555555555555455E-2"/>
                </c:manualLayout>
              </c:layout>
              <c:showVal val="1"/>
            </c:dLbl>
            <c:showVal val="1"/>
          </c:dLbls>
          <c:cat>
            <c:strRef>
              <c:f>合併比較!$B$15:$E$16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合併比較!$B$18:$E$18</c:f>
              <c:numCache>
                <c:formatCode>0.00_ </c:formatCode>
                <c:ptCount val="4"/>
                <c:pt idx="0">
                  <c:v>13.44</c:v>
                </c:pt>
                <c:pt idx="1">
                  <c:v>15.19</c:v>
                </c:pt>
              </c:numCache>
            </c:numRef>
          </c:val>
        </c:ser>
        <c:marker val="1"/>
        <c:axId val="117891456"/>
        <c:axId val="117893376"/>
      </c:lineChart>
      <c:catAx>
        <c:axId val="117891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End of each Quarter   </a:t>
                </a:r>
                <a:endParaRPr lang="zh-TW" altLang="en-US"/>
              </a:p>
            </c:rich>
          </c:tx>
          <c:layout/>
        </c:title>
        <c:majorTickMark val="none"/>
        <c:tickLblPos val="nextTo"/>
        <c:crossAx val="117893376"/>
        <c:crosses val="autoZero"/>
        <c:auto val="1"/>
        <c:lblAlgn val="ctr"/>
        <c:lblOffset val="100"/>
      </c:catAx>
      <c:valAx>
        <c:axId val="1178933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%</a:t>
                </a:r>
                <a:endParaRPr lang="zh-TW" altLang="en-US"/>
              </a:p>
            </c:rich>
          </c:tx>
          <c:layout/>
        </c:title>
        <c:numFmt formatCode="0.00_ " sourceLinked="1"/>
        <c:tickLblPos val="nextTo"/>
        <c:crossAx val="1178914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/>
              <a:t>Consolidated</a:t>
            </a:r>
            <a:r>
              <a:rPr lang="en-US" altLang="zh-TW" baseline="0"/>
              <a:t> Operating Profit</a:t>
            </a:r>
            <a:endParaRPr lang="zh-TW" altLang="en-US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合併比較!$A$46</c:f>
              <c:strCache>
                <c:ptCount val="1"/>
                <c:pt idx="0">
                  <c:v>2019年</c:v>
                </c:pt>
              </c:strCache>
            </c:strRef>
          </c:tx>
          <c:dLbls>
            <c:showVal val="1"/>
          </c:dLbls>
          <c:cat>
            <c:strRef>
              <c:f>合併比較!$B$44:$E$45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合併比較!$B$46:$E$46</c:f>
              <c:numCache>
                <c:formatCode>_-* #,##0_-;\-* #,##0_-;_-* "-"??_-;_-@_-</c:formatCode>
                <c:ptCount val="4"/>
                <c:pt idx="0">
                  <c:v>10</c:v>
                </c:pt>
                <c:pt idx="1">
                  <c:v>29</c:v>
                </c:pt>
                <c:pt idx="2">
                  <c:v>60</c:v>
                </c:pt>
                <c:pt idx="3">
                  <c:v>171</c:v>
                </c:pt>
              </c:numCache>
            </c:numRef>
          </c:val>
        </c:ser>
        <c:ser>
          <c:idx val="1"/>
          <c:order val="1"/>
          <c:tx>
            <c:strRef>
              <c:f>合併比較!$A$47</c:f>
              <c:strCache>
                <c:ptCount val="1"/>
                <c:pt idx="0">
                  <c:v>2020年</c:v>
                </c:pt>
              </c:strCache>
            </c:strRef>
          </c:tx>
          <c:dLbls>
            <c:dLbl>
              <c:idx val="0"/>
              <c:layout>
                <c:manualLayout>
                  <c:x val="8.3333333333333367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9444444444444445E-2"/>
                  <c:y val="0"/>
                </c:manualLayout>
              </c:layout>
              <c:showVal val="1"/>
            </c:dLbl>
            <c:showVal val="1"/>
          </c:dLbls>
          <c:cat>
            <c:strRef>
              <c:f>合併比較!$B$44:$E$45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合併比較!$B$47:$E$47</c:f>
              <c:numCache>
                <c:formatCode>_-* #,##0_-;\-* #,##0_-;_-* "-"??_-;_-@_-</c:formatCode>
                <c:ptCount val="4"/>
                <c:pt idx="0">
                  <c:v>67</c:v>
                </c:pt>
                <c:pt idx="1">
                  <c:v>183</c:v>
                </c:pt>
              </c:numCache>
            </c:numRef>
          </c:val>
        </c:ser>
        <c:shape val="box"/>
        <c:axId val="147325696"/>
        <c:axId val="147327616"/>
        <c:axId val="0"/>
      </c:bar3DChart>
      <c:catAx>
        <c:axId val="147325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For</a:t>
                </a:r>
                <a:r>
                  <a:rPr lang="en-US" altLang="zh-TW" baseline="0"/>
                  <a:t> the period ended of each quarter</a:t>
                </a:r>
                <a:endParaRPr lang="zh-TW" altLang="en-US"/>
              </a:p>
            </c:rich>
          </c:tx>
          <c:layout/>
        </c:title>
        <c:majorTickMark val="none"/>
        <c:tickLblPos val="nextTo"/>
        <c:crossAx val="147327616"/>
        <c:crosses val="autoZero"/>
        <c:auto val="1"/>
        <c:lblAlgn val="ctr"/>
        <c:lblOffset val="100"/>
      </c:catAx>
      <c:valAx>
        <c:axId val="1473276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Millions</a:t>
                </a:r>
                <a:endParaRPr lang="zh-TW" altLang="en-US"/>
              </a:p>
            </c:rich>
          </c:tx>
          <c:layout/>
        </c:title>
        <c:numFmt formatCode="_-* #,##0_-;\-* #,##0_-;_-* &quot;-&quot;??_-;_-@_-" sourceLinked="1"/>
        <c:tickLblPos val="nextTo"/>
        <c:crossAx val="1473256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/>
              <a:t>Consolidated</a:t>
            </a:r>
            <a:r>
              <a:rPr lang="en-US" altLang="zh-TW" baseline="0"/>
              <a:t> Operating Profit Ratio</a:t>
            </a:r>
            <a:endParaRPr lang="zh-TW" alt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0.13097909313060024"/>
          <c:y val="0.20126739294574494"/>
          <c:w val="0.6913657344556069"/>
          <c:h val="0.5966472512853721"/>
        </c:manualLayout>
      </c:layout>
      <c:lineChart>
        <c:grouping val="standard"/>
        <c:ser>
          <c:idx val="0"/>
          <c:order val="0"/>
          <c:tx>
            <c:strRef>
              <c:f>合併比較!$A$32</c:f>
              <c:strCache>
                <c:ptCount val="1"/>
                <c:pt idx="0">
                  <c:v>2019年</c:v>
                </c:pt>
              </c:strCache>
            </c:strRef>
          </c:tx>
          <c:dLbls>
            <c:dLbl>
              <c:idx val="0"/>
              <c:layout>
                <c:manualLayout>
                  <c:x val="-3.4482758620689655E-2"/>
                  <c:y val="7.3059360730593603E-2"/>
                </c:manualLayout>
              </c:layout>
              <c:showVal val="1"/>
            </c:dLbl>
            <c:dLbl>
              <c:idx val="1"/>
              <c:layout>
                <c:manualLayout>
                  <c:x val="-2.7586206896551679E-2"/>
                  <c:y val="6.8493150684931503E-2"/>
                </c:manualLayout>
              </c:layout>
              <c:showVal val="1"/>
            </c:dLbl>
            <c:dLbl>
              <c:idx val="2"/>
              <c:layout>
                <c:manualLayout>
                  <c:x val="-2.2988505747126436E-2"/>
                  <c:y val="5.4794520547945605E-2"/>
                </c:manualLayout>
              </c:layout>
              <c:showVal val="1"/>
            </c:dLbl>
            <c:showVal val="1"/>
          </c:dLbls>
          <c:cat>
            <c:strRef>
              <c:f>合併比較!$B$30:$E$31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合併比較!$B$32:$E$32</c:f>
              <c:numCache>
                <c:formatCode>0.00_ </c:formatCode>
                <c:ptCount val="4"/>
                <c:pt idx="0">
                  <c:v>0.85000000000000064</c:v>
                </c:pt>
                <c:pt idx="1">
                  <c:v>1.23</c:v>
                </c:pt>
                <c:pt idx="2">
                  <c:v>1.71</c:v>
                </c:pt>
                <c:pt idx="3">
                  <c:v>3.4099999999999997</c:v>
                </c:pt>
              </c:numCache>
            </c:numRef>
          </c:val>
        </c:ser>
        <c:ser>
          <c:idx val="1"/>
          <c:order val="1"/>
          <c:tx>
            <c:strRef>
              <c:f>合併比較!$A$33</c:f>
              <c:strCache>
                <c:ptCount val="1"/>
                <c:pt idx="0">
                  <c:v>2020年</c:v>
                </c:pt>
              </c:strCache>
            </c:strRef>
          </c:tx>
          <c:dLbls>
            <c:dLbl>
              <c:idx val="0"/>
              <c:layout>
                <c:manualLayout>
                  <c:x val="-3.6781609195402298E-2"/>
                  <c:y val="-6.8493150684931503E-2"/>
                </c:manualLayout>
              </c:layout>
              <c:showVal val="1"/>
            </c:dLbl>
            <c:dLbl>
              <c:idx val="1"/>
              <c:layout>
                <c:manualLayout>
                  <c:x val="-2.2988505747126519E-3"/>
                  <c:y val="-3.6529680365296795E-2"/>
                </c:manualLayout>
              </c:layout>
              <c:showVal val="1"/>
            </c:dLbl>
            <c:showVal val="1"/>
          </c:dLbls>
          <c:cat>
            <c:strRef>
              <c:f>合併比較!$B$30:$E$31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合併比較!$B$33:$C$33</c:f>
              <c:numCache>
                <c:formatCode>0.00_ </c:formatCode>
                <c:ptCount val="2"/>
                <c:pt idx="0">
                  <c:v>5.38</c:v>
                </c:pt>
                <c:pt idx="1">
                  <c:v>7.05</c:v>
                </c:pt>
              </c:numCache>
            </c:numRef>
          </c:val>
        </c:ser>
        <c:marker val="1"/>
        <c:axId val="147386752"/>
        <c:axId val="147388672"/>
      </c:lineChart>
      <c:catAx>
        <c:axId val="1473867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End</a:t>
                </a:r>
                <a:r>
                  <a:rPr lang="en-US" altLang="zh-TW" baseline="0"/>
                  <a:t> of each Quarter</a:t>
                </a:r>
              </a:p>
            </c:rich>
          </c:tx>
          <c:layout/>
        </c:title>
        <c:majorTickMark val="none"/>
        <c:tickLblPos val="nextTo"/>
        <c:crossAx val="147388672"/>
        <c:crosses val="autoZero"/>
        <c:auto val="1"/>
        <c:lblAlgn val="ctr"/>
        <c:lblOffset val="100"/>
      </c:catAx>
      <c:valAx>
        <c:axId val="1473886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%</a:t>
                </a:r>
                <a:endParaRPr lang="zh-TW" altLang="en-US"/>
              </a:p>
            </c:rich>
          </c:tx>
          <c:layout/>
        </c:title>
        <c:numFmt formatCode="0.00_ " sourceLinked="1"/>
        <c:tickLblPos val="nextTo"/>
        <c:crossAx val="1473867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style val="20"/>
  <c:chart>
    <c:title>
      <c:tx>
        <c:rich>
          <a:bodyPr/>
          <a:lstStyle/>
          <a:p>
            <a:pPr>
              <a:defRPr/>
            </a:pPr>
            <a:r>
              <a:rPr lang="en-US" sz="1100" dirty="0"/>
              <a:t>Share of profits/losses of </a:t>
            </a:r>
            <a:r>
              <a:rPr lang="en-US" sz="1100" dirty="0" err="1"/>
              <a:t>Lioho</a:t>
            </a:r>
            <a:r>
              <a:rPr lang="en-US" sz="1100" dirty="0"/>
              <a:t> Machine</a:t>
            </a:r>
          </a:p>
        </c:rich>
      </c:tx>
      <c:layout>
        <c:manualLayout>
          <c:xMode val="edge"/>
          <c:yMode val="edge"/>
          <c:x val="0.19797450733023014"/>
          <c:y val="3.6065573770491806E-2"/>
        </c:manualLayout>
      </c:layout>
    </c:title>
    <c:plotArea>
      <c:layout>
        <c:manualLayout>
          <c:layoutTarget val="inner"/>
          <c:xMode val="edge"/>
          <c:yMode val="edge"/>
          <c:x val="0.11325974489310747"/>
          <c:y val="0.18032786885245924"/>
          <c:w val="0.78314969944380786"/>
          <c:h val="0.67868852459016671"/>
        </c:manualLayout>
      </c:layout>
      <c:barChart>
        <c:barDir val="col"/>
        <c:grouping val="clustered"/>
        <c:ser>
          <c:idx val="2"/>
          <c:order val="0"/>
          <c:tx>
            <c:strRef>
              <c:f>六機!$A$3</c:f>
              <c:strCache>
                <c:ptCount val="1"/>
                <c:pt idx="0">
                  <c:v>2019年</c:v>
                </c:pt>
              </c:strCache>
            </c:strRef>
          </c:tx>
          <c:dLbls>
            <c:dLbl>
              <c:idx val="0"/>
              <c:layout>
                <c:manualLayout>
                  <c:x val="-1.9596588033428453E-2"/>
                  <c:y val="8.5673906224175509E-3"/>
                </c:manualLayout>
              </c:layout>
              <c:showVal val="1"/>
            </c:dLbl>
            <c:showVal val="1"/>
          </c:dLbls>
          <c:cat>
            <c:strRef>
              <c:f>六機!$B$2:$E$2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六機!$B$3:$E$3</c:f>
              <c:numCache>
                <c:formatCode>_-* #,##0_-;\-* #,##0_-;_-* "-"??_-;_-@_-</c:formatCode>
                <c:ptCount val="4"/>
                <c:pt idx="0">
                  <c:v>155</c:v>
                </c:pt>
                <c:pt idx="1">
                  <c:v>304</c:v>
                </c:pt>
                <c:pt idx="2">
                  <c:v>513</c:v>
                </c:pt>
                <c:pt idx="3">
                  <c:v>866</c:v>
                </c:pt>
              </c:numCache>
            </c:numRef>
          </c:val>
        </c:ser>
        <c:ser>
          <c:idx val="0"/>
          <c:order val="1"/>
          <c:tx>
            <c:strRef>
              <c:f>六機!$A$4</c:f>
              <c:strCache>
                <c:ptCount val="1"/>
                <c:pt idx="0">
                  <c:v>2020年</c:v>
                </c:pt>
              </c:strCache>
            </c:strRef>
          </c:tx>
          <c:dLbls>
            <c:dLbl>
              <c:idx val="0"/>
              <c:layout>
                <c:manualLayout>
                  <c:x val="2.3972525167106566E-2"/>
                  <c:y val="1.9596588033428387E-2"/>
                </c:manualLayout>
              </c:layout>
              <c:showVal val="1"/>
            </c:dLbl>
            <c:showVal val="1"/>
          </c:dLbls>
          <c:cat>
            <c:strRef>
              <c:f>六機!$B$2:$E$2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六機!$B$4:$E$4</c:f>
              <c:numCache>
                <c:formatCode>_-* #,##0_-;\-* #,##0_-;_-* "-"??_-;_-@_-</c:formatCode>
                <c:ptCount val="4"/>
                <c:pt idx="0">
                  <c:v>-19</c:v>
                </c:pt>
                <c:pt idx="1">
                  <c:v>148</c:v>
                </c:pt>
              </c:numCache>
            </c:numRef>
          </c:val>
        </c:ser>
        <c:dLbls>
          <c:showVal val="1"/>
        </c:dLbls>
        <c:axId val="147428864"/>
        <c:axId val="147430784"/>
      </c:barChart>
      <c:catAx>
        <c:axId val="1474288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For the period ended of each quarter</a:t>
                </a:r>
              </a:p>
            </c:rich>
          </c:tx>
          <c:layout>
            <c:manualLayout>
              <c:xMode val="edge"/>
              <c:yMode val="edge"/>
              <c:x val="0.38397815951565917"/>
              <c:y val="0.88852459016393448"/>
            </c:manualLayout>
          </c:layout>
        </c:title>
        <c:numFmt formatCode="General" sourceLinked="1"/>
        <c:majorTickMark val="in"/>
        <c:tickLblPos val="nextTo"/>
        <c:txPr>
          <a:bodyPr rot="0" vert="horz"/>
          <a:lstStyle/>
          <a:p>
            <a:pPr>
              <a:defRPr/>
            </a:pPr>
            <a:endParaRPr lang="zh-TW"/>
          </a:p>
        </c:txPr>
        <c:crossAx val="147430784"/>
        <c:crosses val="autoZero"/>
        <c:auto val="1"/>
        <c:lblAlgn val="ctr"/>
        <c:lblOffset val="100"/>
        <c:tickLblSkip val="1"/>
        <c:tickMarkSkip val="1"/>
      </c:catAx>
      <c:valAx>
        <c:axId val="147430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Millions</a:t>
                </a:r>
              </a:p>
            </c:rich>
          </c:tx>
          <c:layout>
            <c:manualLayout>
              <c:xMode val="edge"/>
              <c:yMode val="edge"/>
              <c:x val="9.5209230921606477E-3"/>
              <c:y val="0.44918030227634187"/>
            </c:manualLayout>
          </c:layout>
        </c:title>
        <c:numFmt formatCode="_-* #,##0_-;\-* #,##0_-;_-* &quot;-&quot;??_-;_-@_-" sourceLinked="1"/>
        <c:majorTickMark val="in"/>
        <c:tickLblPos val="nextTo"/>
        <c:txPr>
          <a:bodyPr rot="0" vert="horz"/>
          <a:lstStyle/>
          <a:p>
            <a:pPr>
              <a:defRPr/>
            </a:pPr>
            <a:endParaRPr lang="zh-TW"/>
          </a:p>
        </c:txPr>
        <c:crossAx val="147428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160282474940169"/>
          <c:y val="0.46229508196721331"/>
          <c:w val="8.7043256333289826E-2"/>
          <c:h val="0.26538148248710292"/>
        </c:manualLayout>
      </c:layout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style val="4"/>
  <c:chart>
    <c:autoTitleDeleted val="1"/>
    <c:plotArea>
      <c:layout>
        <c:manualLayout>
          <c:layoutTarget val="inner"/>
          <c:xMode val="edge"/>
          <c:yMode val="edge"/>
          <c:x val="0.14710033686734098"/>
          <c:y val="0.16004097048844504"/>
          <c:w val="0.7620574121148268"/>
          <c:h val="0.70163883360733903"/>
        </c:manualLayout>
      </c:layout>
      <c:barChart>
        <c:barDir val="col"/>
        <c:grouping val="stacked"/>
        <c:ser>
          <c:idx val="0"/>
          <c:order val="0"/>
          <c:tx>
            <c:strRef>
              <c:f>六機!$A$16</c:f>
              <c:strCache>
                <c:ptCount val="1"/>
                <c:pt idx="0">
                  <c:v>Q1</c:v>
                </c:pt>
              </c:strCache>
            </c:strRef>
          </c:tx>
          <c:dLbls>
            <c:showVal val="1"/>
          </c:dLbls>
          <c:cat>
            <c:strRef>
              <c:f>六機!$B$15:$C$15</c:f>
              <c:strCache>
                <c:ptCount val="2"/>
                <c:pt idx="0">
                  <c:v>2019年</c:v>
                </c:pt>
                <c:pt idx="1">
                  <c:v>2020年</c:v>
                </c:pt>
              </c:strCache>
            </c:strRef>
          </c:cat>
          <c:val>
            <c:numRef>
              <c:f>六機!$B$16:$C$16</c:f>
              <c:numCache>
                <c:formatCode>_-* #,##0_-;\-* #,##0_-;_-* "-"??_-;_-@_-</c:formatCode>
                <c:ptCount val="2"/>
                <c:pt idx="0">
                  <c:v>155</c:v>
                </c:pt>
                <c:pt idx="1">
                  <c:v>-19</c:v>
                </c:pt>
              </c:numCache>
            </c:numRef>
          </c:val>
        </c:ser>
        <c:ser>
          <c:idx val="1"/>
          <c:order val="1"/>
          <c:tx>
            <c:strRef>
              <c:f>六機!$A$17</c:f>
              <c:strCache>
                <c:ptCount val="1"/>
                <c:pt idx="0">
                  <c:v>Q2</c:v>
                </c:pt>
              </c:strCache>
            </c:strRef>
          </c:tx>
          <c:dLbls>
            <c:showVal val="1"/>
          </c:dLbls>
          <c:cat>
            <c:strRef>
              <c:f>六機!$B$15:$C$15</c:f>
              <c:strCache>
                <c:ptCount val="2"/>
                <c:pt idx="0">
                  <c:v>2019年</c:v>
                </c:pt>
                <c:pt idx="1">
                  <c:v>2020年</c:v>
                </c:pt>
              </c:strCache>
            </c:strRef>
          </c:cat>
          <c:val>
            <c:numRef>
              <c:f>六機!$B$17:$C$17</c:f>
              <c:numCache>
                <c:formatCode>_-* #,##0_-;\-* #,##0_-;_-* "-"??_-;_-@_-</c:formatCode>
                <c:ptCount val="2"/>
                <c:pt idx="0">
                  <c:v>149</c:v>
                </c:pt>
                <c:pt idx="1">
                  <c:v>167</c:v>
                </c:pt>
              </c:numCache>
            </c:numRef>
          </c:val>
        </c:ser>
        <c:ser>
          <c:idx val="2"/>
          <c:order val="2"/>
          <c:tx>
            <c:strRef>
              <c:f>六機!$A$18</c:f>
              <c:strCache>
                <c:ptCount val="1"/>
                <c:pt idx="0">
                  <c:v>Q3</c:v>
                </c:pt>
              </c:strCache>
            </c:strRef>
          </c:tx>
          <c:dLbls>
            <c:showVal val="1"/>
          </c:dLbls>
          <c:cat>
            <c:strRef>
              <c:f>六機!$B$15:$C$15</c:f>
              <c:strCache>
                <c:ptCount val="2"/>
                <c:pt idx="0">
                  <c:v>2019年</c:v>
                </c:pt>
                <c:pt idx="1">
                  <c:v>2020年</c:v>
                </c:pt>
              </c:strCache>
            </c:strRef>
          </c:cat>
          <c:val>
            <c:numRef>
              <c:f>六機!$B$18:$C$18</c:f>
              <c:numCache>
                <c:formatCode>General</c:formatCode>
                <c:ptCount val="2"/>
                <c:pt idx="0" formatCode="_-* #,##0_-;\-* #,##0_-;_-* &quot;-&quot;??_-;_-@_-">
                  <c:v>209</c:v>
                </c:pt>
              </c:numCache>
            </c:numRef>
          </c:val>
        </c:ser>
        <c:ser>
          <c:idx val="3"/>
          <c:order val="3"/>
          <c:tx>
            <c:strRef>
              <c:f>六機!$A$19</c:f>
              <c:strCache>
                <c:ptCount val="1"/>
                <c:pt idx="0">
                  <c:v>Q4</c:v>
                </c:pt>
              </c:strCache>
            </c:strRef>
          </c:tx>
          <c:dLbls>
            <c:dLbl>
              <c:idx val="0"/>
              <c:layout/>
              <c:showVal val="1"/>
            </c:dLbl>
            <c:delete val="1"/>
          </c:dLbls>
          <c:cat>
            <c:strRef>
              <c:f>六機!$B$15:$C$15</c:f>
              <c:strCache>
                <c:ptCount val="2"/>
                <c:pt idx="0">
                  <c:v>2019年</c:v>
                </c:pt>
                <c:pt idx="1">
                  <c:v>2020年</c:v>
                </c:pt>
              </c:strCache>
            </c:strRef>
          </c:cat>
          <c:val>
            <c:numRef>
              <c:f>六機!$B$19:$C$19</c:f>
              <c:numCache>
                <c:formatCode>General</c:formatCode>
                <c:ptCount val="2"/>
                <c:pt idx="0" formatCode="_-* #,##0_-;\-* #,##0_-;_-* &quot;-&quot;??_-;_-@_-">
                  <c:v>353</c:v>
                </c:pt>
              </c:numCache>
            </c:numRef>
          </c:val>
        </c:ser>
        <c:gapWidth val="55"/>
        <c:overlap val="100"/>
        <c:axId val="147557760"/>
        <c:axId val="147567744"/>
      </c:barChart>
      <c:catAx>
        <c:axId val="147557760"/>
        <c:scaling>
          <c:orientation val="minMax"/>
        </c:scaling>
        <c:axPos val="b"/>
        <c:numFmt formatCode="_-* #,##0_-;\-* #,##0_-;_-* &quot;-&quot;??_-;_-@_-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zh-TW"/>
          </a:p>
        </c:txPr>
        <c:crossAx val="147567744"/>
        <c:crosses val="autoZero"/>
        <c:auto val="1"/>
        <c:lblAlgn val="ctr"/>
        <c:lblOffset val="100"/>
        <c:tickLblSkip val="1"/>
        <c:tickMarkSkip val="1"/>
      </c:catAx>
      <c:valAx>
        <c:axId val="147567744"/>
        <c:scaling>
          <c:orientation val="minMax"/>
        </c:scaling>
        <c:axPos val="l"/>
        <c:majorGridlines/>
        <c:numFmt formatCode="_-* #,##0_-;\-* #,##0_-;_-* &quot;-&quot;??_-;_-@_-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zh-TW"/>
          </a:p>
        </c:txPr>
        <c:crossAx val="14755776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en-US" altLang="zh-TW"/>
              <a:t>Consolidated</a:t>
            </a:r>
            <a:r>
              <a:rPr lang="en-US" altLang="zh-TW" baseline="0"/>
              <a:t> Dividends Received</a:t>
            </a:r>
            <a:endParaRPr lang="zh-TW" altLang="en-US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合併比較!$A$63</c:f>
              <c:strCache>
                <c:ptCount val="1"/>
                <c:pt idx="0">
                  <c:v>2019年</c:v>
                </c:pt>
              </c:strCache>
            </c:strRef>
          </c:tx>
          <c:dLbls>
            <c:showVal val="1"/>
          </c:dLbls>
          <c:cat>
            <c:strRef>
              <c:f>合併比較!$B$61:$G$62</c:f>
              <c:strCache>
                <c:ptCount val="6"/>
                <c:pt idx="0">
                  <c:v>All</c:v>
                </c:pt>
                <c:pt idx="1">
                  <c:v>Lioho Machine</c:v>
                </c:pt>
                <c:pt idx="2">
                  <c:v>Grand Bills</c:v>
                </c:pt>
                <c:pt idx="3">
                  <c:v>CHC Resources</c:v>
                </c:pt>
                <c:pt idx="4">
                  <c:v>Prince Housing</c:v>
                </c:pt>
                <c:pt idx="5">
                  <c:v>CTBC Financial</c:v>
                </c:pt>
              </c:strCache>
            </c:strRef>
          </c:cat>
          <c:val>
            <c:numRef>
              <c:f>合併比較!$B$63:$G$63</c:f>
              <c:numCache>
                <c:formatCode>_-* #,##0_-;\-* #,##0_-;_-* "-"??_-;_-@_-</c:formatCode>
                <c:ptCount val="6"/>
                <c:pt idx="0">
                  <c:v>513</c:v>
                </c:pt>
                <c:pt idx="1">
                  <c:v>358</c:v>
                </c:pt>
                <c:pt idx="2">
                  <c:v>32</c:v>
                </c:pt>
                <c:pt idx="3">
                  <c:v>34</c:v>
                </c:pt>
                <c:pt idx="4">
                  <c:v>45</c:v>
                </c:pt>
                <c:pt idx="5">
                  <c:v>28</c:v>
                </c:pt>
              </c:numCache>
            </c:numRef>
          </c:val>
        </c:ser>
        <c:ser>
          <c:idx val="1"/>
          <c:order val="1"/>
          <c:tx>
            <c:strRef>
              <c:f>合併比較!$A$64</c:f>
              <c:strCache>
                <c:ptCount val="1"/>
                <c:pt idx="0">
                  <c:v>2020年</c:v>
                </c:pt>
              </c:strCache>
            </c:strRef>
          </c:tx>
          <c:dLbls>
            <c:dLbl>
              <c:idx val="0"/>
              <c:layout>
                <c:manualLayout>
                  <c:x val="3.4053700065487885E-2"/>
                  <c:y val="-8.8300220750551876E-3"/>
                </c:manualLayout>
              </c:layout>
              <c:showVal val="1"/>
            </c:dLbl>
            <c:dLbl>
              <c:idx val="1"/>
              <c:layout>
                <c:manualLayout>
                  <c:x val="2.5284511341779791E-2"/>
                  <c:y val="-1.2398185326171937E-2"/>
                </c:manualLayout>
              </c:layout>
              <c:showVal val="1"/>
            </c:dLbl>
            <c:dLbl>
              <c:idx val="2"/>
              <c:layout>
                <c:manualLayout>
                  <c:x val="1.0478061558611657E-2"/>
                  <c:y val="-4.4150110375275895E-3"/>
                </c:manualLayout>
              </c:layout>
              <c:showVal val="1"/>
            </c:dLbl>
            <c:dLbl>
              <c:idx val="4"/>
              <c:layout>
                <c:manualLayout>
                  <c:x val="7.8585461689587421E-3"/>
                  <c:y val="-4.4150110375275895E-3"/>
                </c:manualLayout>
              </c:layout>
              <c:showVal val="1"/>
            </c:dLbl>
            <c:dLbl>
              <c:idx val="5"/>
              <c:layout>
                <c:manualLayout>
                  <c:x val="1.0478061558611558E-2"/>
                  <c:y val="-1.7660044150110375E-2"/>
                </c:manualLayout>
              </c:layout>
              <c:showVal val="1"/>
            </c:dLbl>
            <c:showVal val="1"/>
          </c:dLbls>
          <c:cat>
            <c:strRef>
              <c:f>合併比較!$B$61:$G$62</c:f>
              <c:strCache>
                <c:ptCount val="6"/>
                <c:pt idx="0">
                  <c:v>All</c:v>
                </c:pt>
                <c:pt idx="1">
                  <c:v>Lioho Machine</c:v>
                </c:pt>
                <c:pt idx="2">
                  <c:v>Grand Bills</c:v>
                </c:pt>
                <c:pt idx="3">
                  <c:v>CHC Resources</c:v>
                </c:pt>
                <c:pt idx="4">
                  <c:v>Prince Housing</c:v>
                </c:pt>
                <c:pt idx="5">
                  <c:v>CTBC Financial</c:v>
                </c:pt>
              </c:strCache>
            </c:strRef>
          </c:cat>
          <c:val>
            <c:numRef>
              <c:f>合併比較!$B$64:$G$64</c:f>
              <c:numCache>
                <c:formatCode>_-* #,##0_-;\-* #,##0_-;_-* "-"??_-;_-@_-</c:formatCode>
                <c:ptCount val="6"/>
                <c:pt idx="0">
                  <c:v>538</c:v>
                </c:pt>
                <c:pt idx="1">
                  <c:v>358</c:v>
                </c:pt>
                <c:pt idx="2">
                  <c:v>35</c:v>
                </c:pt>
                <c:pt idx="3">
                  <c:v>34</c:v>
                </c:pt>
                <c:pt idx="4">
                  <c:v>36</c:v>
                </c:pt>
                <c:pt idx="5">
                  <c:v>28</c:v>
                </c:pt>
              </c:numCache>
            </c:numRef>
          </c:val>
        </c:ser>
        <c:shape val="box"/>
        <c:axId val="60347904"/>
        <c:axId val="60429440"/>
        <c:axId val="0"/>
      </c:bar3DChart>
      <c:catAx>
        <c:axId val="60347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Company</a:t>
                </a:r>
              </a:p>
            </c:rich>
          </c:tx>
          <c:layout/>
        </c:title>
        <c:majorTickMark val="none"/>
        <c:tickLblPos val="nextTo"/>
        <c:crossAx val="60429440"/>
        <c:crosses val="autoZero"/>
        <c:auto val="1"/>
        <c:lblAlgn val="ctr"/>
        <c:lblOffset val="100"/>
      </c:catAx>
      <c:valAx>
        <c:axId val="604294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Millions</a:t>
                </a:r>
                <a:endParaRPr lang="zh-TW" altLang="en-US"/>
              </a:p>
            </c:rich>
          </c:tx>
          <c:layout/>
        </c:title>
        <c:numFmt formatCode="_-* #,##0_-;\-* #,##0_-;_-* &quot;-&quot;??_-;_-@_-" sourceLinked="1"/>
        <c:tickLblPos val="nextTo"/>
        <c:crossAx val="603479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/>
            </a:pPr>
            <a:r>
              <a:rPr lang="en-US" altLang="zh-TW"/>
              <a:t>Earnings Per Share</a:t>
            </a:r>
            <a:endParaRPr lang="zh-TW" alt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個體比較!$A$84</c:f>
              <c:strCache>
                <c:ptCount val="1"/>
                <c:pt idx="0">
                  <c:v>2019年</c:v>
                </c:pt>
              </c:strCache>
            </c:strRef>
          </c:tx>
          <c:dLbls>
            <c:showVal val="1"/>
          </c:dLbls>
          <c:cat>
            <c:strRef>
              <c:f>個體比較!$B$82:$E$83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個體比較!$B$84:$E$84</c:f>
              <c:numCache>
                <c:formatCode>_-* #,##0.00_-;\-* #,##0.00_-;_-* "-"??_-;_-@_-</c:formatCode>
                <c:ptCount val="4"/>
                <c:pt idx="0">
                  <c:v>0.2400000000000001</c:v>
                </c:pt>
                <c:pt idx="1">
                  <c:v>0.7000000000000004</c:v>
                </c:pt>
                <c:pt idx="2">
                  <c:v>1.07</c:v>
                </c:pt>
                <c:pt idx="3">
                  <c:v>1.74</c:v>
                </c:pt>
              </c:numCache>
            </c:numRef>
          </c:val>
        </c:ser>
        <c:ser>
          <c:idx val="1"/>
          <c:order val="1"/>
          <c:tx>
            <c:strRef>
              <c:f>個體比較!$A$85</c:f>
              <c:strCache>
                <c:ptCount val="1"/>
                <c:pt idx="0">
                  <c:v>2020年</c:v>
                </c:pt>
              </c:strCache>
            </c:strRef>
          </c:tx>
          <c:dLbls>
            <c:showVal val="1"/>
          </c:dLbls>
          <c:cat>
            <c:strRef>
              <c:f>個體比較!$B$82:$E$83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個體比較!$B$85:$E$85</c:f>
              <c:numCache>
                <c:formatCode>_-* #,##0.00_-;\-* #,##0.00_-;_-* "-"??_-;_-@_-</c:formatCode>
                <c:ptCount val="4"/>
                <c:pt idx="0">
                  <c:v>7.0000000000000021E-2</c:v>
                </c:pt>
                <c:pt idx="1">
                  <c:v>0.73000000000000043</c:v>
                </c:pt>
              </c:numCache>
            </c:numRef>
          </c:val>
        </c:ser>
        <c:axId val="147474688"/>
        <c:axId val="147489152"/>
      </c:barChart>
      <c:catAx>
        <c:axId val="147474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For</a:t>
                </a:r>
                <a:r>
                  <a:rPr lang="en-US" altLang="zh-TW" baseline="0"/>
                  <a:t> the period ended of each quarter</a:t>
                </a:r>
                <a:endParaRPr lang="zh-TW" altLang="en-US"/>
              </a:p>
            </c:rich>
          </c:tx>
          <c:layout/>
        </c:title>
        <c:majorTickMark val="none"/>
        <c:tickLblPos val="nextTo"/>
        <c:crossAx val="147489152"/>
        <c:crosses val="autoZero"/>
        <c:auto val="1"/>
        <c:lblAlgn val="ctr"/>
        <c:lblOffset val="100"/>
      </c:catAx>
      <c:valAx>
        <c:axId val="1474891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NT$</a:t>
                </a:r>
                <a:endParaRPr lang="zh-TW" altLang="en-US"/>
              </a:p>
            </c:rich>
          </c:tx>
          <c:layout/>
        </c:title>
        <c:numFmt formatCode="_-* #,##0.00_-;\-* #,##0.00_-;_-* &quot;-&quot;??_-;_-@_-" sourceLinked="1"/>
        <c:tickLblPos val="nextTo"/>
        <c:crossAx val="1474746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/>
            </a:pPr>
            <a:r>
              <a:rPr lang="en-US" altLang="zh-TW"/>
              <a:t>Dividends</a:t>
            </a:r>
            <a:r>
              <a:rPr lang="en-US" altLang="zh-TW" baseline="0"/>
              <a:t> Per Share</a:t>
            </a:r>
            <a:endParaRPr lang="zh-TW" alt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0.17565529308836442"/>
          <c:y val="0.24549487765642286"/>
          <c:w val="0.56527668416447963"/>
          <c:h val="0.51254085174837061"/>
        </c:manualLayout>
      </c:layout>
      <c:barChart>
        <c:barDir val="col"/>
        <c:grouping val="clustered"/>
        <c:ser>
          <c:idx val="0"/>
          <c:order val="0"/>
          <c:tx>
            <c:strRef>
              <c:f>個體比較!$A$97</c:f>
              <c:strCache>
                <c:ptCount val="1"/>
                <c:pt idx="0">
                  <c:v>2019年</c:v>
                </c:pt>
              </c:strCache>
            </c:strRef>
          </c:tx>
          <c:dLbls>
            <c:showVal val="1"/>
          </c:dLbls>
          <c:cat>
            <c:strRef>
              <c:f>個體比較!$B$95:$D$96</c:f>
              <c:strCache>
                <c:ptCount val="3"/>
                <c:pt idx="0">
                  <c:v>Cash dividends</c:v>
                </c:pt>
                <c:pt idx="1">
                  <c:v>Share dividends</c:v>
                </c:pt>
                <c:pt idx="2">
                  <c:v>Total dividends</c:v>
                </c:pt>
              </c:strCache>
            </c:strRef>
          </c:cat>
          <c:val>
            <c:numRef>
              <c:f>個體比較!$B$97:$D$97</c:f>
              <c:numCache>
                <c:formatCode>_-* #,##0.00_-;\-* #,##0.00_-;_-* "-"??_-;_-@_-</c:formatCode>
                <c:ptCount val="3"/>
                <c:pt idx="0">
                  <c:v>1</c:v>
                </c:pt>
                <c:pt idx="1">
                  <c:v>1.0000000000000022E-3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個體比較!$A$98</c:f>
              <c:strCache>
                <c:ptCount val="1"/>
                <c:pt idx="0">
                  <c:v>2020年</c:v>
                </c:pt>
              </c:strCache>
            </c:strRef>
          </c:tx>
          <c:dLbls>
            <c:showVal val="1"/>
          </c:dLbls>
          <c:cat>
            <c:strRef>
              <c:f>個體比較!$B$95:$D$96</c:f>
              <c:strCache>
                <c:ptCount val="3"/>
                <c:pt idx="0">
                  <c:v>Cash dividends</c:v>
                </c:pt>
                <c:pt idx="1">
                  <c:v>Share dividends</c:v>
                </c:pt>
                <c:pt idx="2">
                  <c:v>Total dividends</c:v>
                </c:pt>
              </c:strCache>
            </c:strRef>
          </c:cat>
          <c:val>
            <c:numRef>
              <c:f>個體比較!$B$98:$D$98</c:f>
              <c:numCache>
                <c:formatCode>_-* #,##0.00_-;\-* #,##0.00_-;_-* "-"??_-;_-@_-</c:formatCode>
                <c:ptCount val="3"/>
                <c:pt idx="0">
                  <c:v>1</c:v>
                </c:pt>
                <c:pt idx="1">
                  <c:v>1.0000000000000022E-3</c:v>
                </c:pt>
                <c:pt idx="2">
                  <c:v>1</c:v>
                </c:pt>
              </c:numCache>
            </c:numRef>
          </c:val>
        </c:ser>
        <c:axId val="147724544"/>
        <c:axId val="147739008"/>
      </c:barChart>
      <c:catAx>
        <c:axId val="1477245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Dividends</a:t>
                </a:r>
                <a:endParaRPr lang="zh-TW" altLang="en-US"/>
              </a:p>
            </c:rich>
          </c:tx>
          <c:layout/>
        </c:title>
        <c:majorTickMark val="none"/>
        <c:tickLblPos val="nextTo"/>
        <c:crossAx val="147739008"/>
        <c:crosses val="autoZero"/>
        <c:auto val="1"/>
        <c:lblAlgn val="ctr"/>
        <c:lblOffset val="100"/>
      </c:catAx>
      <c:valAx>
        <c:axId val="1477390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TW"/>
                  <a:t>NT$</a:t>
                </a:r>
                <a:endParaRPr lang="zh-TW" altLang="en-US"/>
              </a:p>
            </c:rich>
          </c:tx>
          <c:layout/>
        </c:title>
        <c:numFmt formatCode="_-* #,##0.00_-;\-* #,##0.00_-;_-* &quot;-&quot;??_-;_-@_-" sourceLinked="1"/>
        <c:tickLblPos val="nextTo"/>
        <c:crossAx val="14772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482086614173471"/>
          <c:y val="0.41571856743713487"/>
          <c:w val="0.12017913385826771"/>
          <c:h val="0.1340465667598002"/>
        </c:manualLayout>
      </c:layout>
    </c:legend>
    <c:plotVisOnly val="1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0.35268</cdr:x>
      <cdr:y>0.87179</cdr:y>
    </cdr:from>
    <cdr:to>
      <cdr:x>0.72604</cdr:x>
      <cdr:y>0.95151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257425" y="2266950"/>
          <a:ext cx="2389839" cy="20728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0.03273</cdr:x>
      <cdr:y>0.37479</cdr:y>
    </cdr:from>
    <cdr:to>
      <cdr:x>0.06511</cdr:x>
      <cdr:y>0.628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33334" y="1205856"/>
          <a:ext cx="658425" cy="195869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0.76356</cdr:x>
      <cdr:y>0.05607</cdr:y>
    </cdr:from>
    <cdr:to>
      <cdr:x>0.92183</cdr:x>
      <cdr:y>0.2217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824536" y="216024"/>
          <a:ext cx="1000000" cy="638095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6BAD50B-2B7F-4B2B-B8A7-8A2FA8E6C560}" type="datetimeFigureOut">
              <a:rPr lang="zh-TW" altLang="en-US" smtClean="0"/>
              <a:pPr/>
              <a:t>2020/8/18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0BE775-6B9F-41C0-A87E-9D9B078AD8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>
            <a:cxnSpLocks noChangeShapeType="1"/>
          </p:cNvCxnSpPr>
          <p:nvPr/>
        </p:nvCxnSpPr>
        <p:spPr bwMode="auto">
          <a:xfrm flipV="1">
            <a:off x="4846638" y="3038475"/>
            <a:ext cx="4297362" cy="30163"/>
          </a:xfrm>
          <a:prstGeom prst="line">
            <a:avLst/>
          </a:prstGeom>
          <a:noFill/>
          <a:ln w="3810" algn="ctr">
            <a:solidFill>
              <a:srgbClr val="BE4B48"/>
            </a:solidFill>
            <a:round/>
            <a:headEnd/>
            <a:tailEnd/>
          </a:ln>
        </p:spPr>
      </p:cxn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908175" y="2781300"/>
            <a:ext cx="2592388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TW" sz="3600" b="1" i="1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標楷體"/>
                <a:ea typeface="標楷體"/>
              </a:rPr>
              <a:t>UCCTW</a:t>
            </a:r>
            <a:endParaRPr lang="zh-TW" altLang="en-US" sz="3600" b="1" i="1" kern="10">
              <a:ln w="9525">
                <a:noFill/>
                <a:round/>
                <a:headEnd/>
                <a:tailEnd/>
              </a:ln>
              <a:solidFill>
                <a:srgbClr val="00008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標楷體"/>
              <a:ea typeface="標楷體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700338" y="5373688"/>
            <a:ext cx="39592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8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合併</a:t>
            </a:r>
            <a:r>
              <a:rPr lang="en-US" altLang="zh-TW" sz="2800" b="1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2020</a:t>
            </a:r>
            <a:r>
              <a:rPr lang="zh-TW" altLang="en-US" sz="2800" b="1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b="1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Q2(CPA</a:t>
            </a:r>
            <a:r>
              <a:rPr lang="en-US" altLang="zh-TW" sz="28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algn="ctr">
              <a:spcBef>
                <a:spcPct val="50000"/>
              </a:spcBef>
            </a:pPr>
            <a:r>
              <a:rPr lang="zh-TW" altLang="en-US" sz="28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營運概況</a:t>
            </a:r>
          </a:p>
        </p:txBody>
      </p:sp>
      <p:sp>
        <p:nvSpPr>
          <p:cNvPr id="3" name="副標題 2"/>
          <p:cNvSpPr>
            <a:spLocks/>
          </p:cNvSpPr>
          <p:nvPr/>
        </p:nvSpPr>
        <p:spPr bwMode="auto">
          <a:xfrm>
            <a:off x="4651375" y="3141663"/>
            <a:ext cx="4492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kumimoji="0" lang="zh-TW" altLang="en-US" sz="32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環球水泥股份有限公司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09AA0CA2-D356-4EF4-9A7A-B773C1FA5980}" type="slidenum">
              <a:rPr lang="zh-TW" altLang="en-US" b="1"/>
              <a:pPr/>
              <a:t>2</a:t>
            </a:fld>
            <a:endParaRPr lang="en-US" altLang="zh-TW" b="1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0" y="634484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zh-TW" altLang="en-US" b="1" dirty="0">
                <a:ea typeface="標楷體" pitchFamily="65" charset="-120"/>
              </a:rPr>
              <a:t>合併營運表現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1763713" y="203478"/>
            <a:ext cx="49616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en-US" altLang="zh-TW" sz="1800" b="1" dirty="0">
                <a:solidFill>
                  <a:schemeClr val="hlink"/>
                </a:solidFill>
              </a:rPr>
              <a:t>For the year ended </a:t>
            </a:r>
            <a:r>
              <a:rPr lang="en-US" altLang="zh-TW" b="1" dirty="0" smtClean="0">
                <a:solidFill>
                  <a:schemeClr val="hlink"/>
                </a:solidFill>
              </a:rPr>
              <a:t>Jun</a:t>
            </a:r>
            <a:r>
              <a:rPr kumimoji="0" lang="en-US" altLang="zh-TW" sz="1800" b="1" dirty="0" smtClean="0">
                <a:solidFill>
                  <a:schemeClr val="hlink"/>
                </a:solidFill>
              </a:rPr>
              <a:t>. 30,2020</a:t>
            </a:r>
            <a:r>
              <a:rPr kumimoji="0" lang="zh-TW" altLang="en-US" sz="1800" b="1" dirty="0" smtClean="0">
                <a:solidFill>
                  <a:schemeClr val="hlink"/>
                </a:solidFill>
              </a:rPr>
              <a:t> </a:t>
            </a:r>
            <a:r>
              <a:rPr kumimoji="0" lang="en-US" altLang="zh-TW" sz="1800" b="1" dirty="0" smtClean="0">
                <a:solidFill>
                  <a:schemeClr val="hlink"/>
                </a:solidFill>
              </a:rPr>
              <a:t>and 2019</a:t>
            </a:r>
            <a:endParaRPr kumimoji="0" lang="en-US" altLang="zh-TW" sz="1800" b="1" dirty="0">
              <a:solidFill>
                <a:schemeClr val="hlink"/>
              </a:solidFill>
            </a:endParaRP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1908175" y="635000"/>
            <a:ext cx="3743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sz="1200" b="1" dirty="0">
                <a:ea typeface="GungsuhChe" pitchFamily="49" charset="-127"/>
              </a:rPr>
              <a:t>(In NT thousands except otherwise noted)</a:t>
            </a:r>
          </a:p>
        </p:txBody>
      </p:sp>
      <p:sp>
        <p:nvSpPr>
          <p:cNvPr id="97035" name="Rectangle 5899"/>
          <p:cNvSpPr>
            <a:spLocks noChangeArrowheads="1"/>
          </p:cNvSpPr>
          <p:nvPr/>
        </p:nvSpPr>
        <p:spPr bwMode="auto">
          <a:xfrm>
            <a:off x="3419475" y="5734050"/>
            <a:ext cx="5111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ctr"/>
            <a:r>
              <a:rPr kumimoji="0" lang="en-US" altLang="zh-TW" sz="1200" b="1"/>
              <a:t>All data from Consolidated Financial Statements reviewed by CPA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123728" y="1412776"/>
          <a:ext cx="5976665" cy="3600396"/>
        </p:xfrm>
        <a:graphic>
          <a:graphicData uri="http://schemas.openxmlformats.org/drawingml/2006/table">
            <a:tbl>
              <a:tblPr/>
              <a:tblGrid>
                <a:gridCol w="815828"/>
                <a:gridCol w="815828"/>
                <a:gridCol w="728417"/>
                <a:gridCol w="480756"/>
                <a:gridCol w="728417"/>
                <a:gridCol w="480756"/>
                <a:gridCol w="728417"/>
                <a:gridCol w="469829"/>
                <a:gridCol w="728417"/>
              </a:tblGrid>
              <a:tr h="300033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latin typeface="Arial"/>
                        </a:rPr>
                        <a:t> 1H/20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latin typeface="Arial"/>
                        </a:rPr>
                        <a:t>YoY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latin typeface="Arial"/>
                        </a:rPr>
                        <a:t> 2Q/20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latin typeface="Arial"/>
                        </a:rPr>
                        <a:t>YoY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latin typeface="Arial"/>
                        </a:rPr>
                        <a:t> 1Q/20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latin typeface="Arial"/>
                        </a:rPr>
                        <a:t>YoY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latin typeface="Arial"/>
                        </a:rPr>
                        <a:t> 1H/19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latin typeface="Arial"/>
                        </a:rPr>
                        <a:t>Net Sales(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營業收入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2,591,631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1,337,873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12%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1,253,758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2,381,467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00" b="0" i="0" u="none" strike="noStrike">
                          <a:latin typeface="Arial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latin typeface="Arial"/>
                        </a:rPr>
                        <a:t>Gross Profit 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營業毛利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393,686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225,234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81%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168,452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58%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230,978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latin typeface="Arial"/>
                        </a:rPr>
                        <a:t>Gross Margin(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毛利率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15.19%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5.49%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16.84%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6.40%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13.44%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4.47%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9.70%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latin typeface="Arial"/>
                        </a:rPr>
                        <a:t>Operating Income(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營業淨利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182,805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524%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115,380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502%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67,425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566%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29,305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latin typeface="Arial"/>
                        </a:rPr>
                        <a:t>Non-operating</a:t>
                      </a:r>
                      <a:br>
                        <a:rPr lang="en-US" sz="700" b="0" i="0" u="none" strike="noStrike">
                          <a:latin typeface="Arial"/>
                        </a:rPr>
                      </a:br>
                      <a:r>
                        <a:rPr lang="en-US" sz="700" b="0" i="0" u="none" strike="noStrike">
                          <a:latin typeface="Arial"/>
                        </a:rPr>
                        <a:t> Income/(Expense)(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營業外收支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334,160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-25%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351,003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17%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(16,843)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111%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447,907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Arial"/>
                        </a:rPr>
                        <a:t>Income before Tax(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稅前淨利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516,965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466,383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46%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50,582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68%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477,212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Arial"/>
                        </a:rPr>
                        <a:t>Income Tax</a:t>
                      </a:r>
                      <a:br>
                        <a:rPr lang="en-US" sz="700" b="0" i="0" u="none" strike="noStrike">
                          <a:latin typeface="Arial"/>
                        </a:rPr>
                      </a:br>
                      <a:r>
                        <a:rPr lang="en-US" sz="700" b="0" i="0" u="none" strike="noStrike">
                          <a:latin typeface="Arial"/>
                        </a:rPr>
                        <a:t> Benefit/(Expense)(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所得稅費用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(30,990)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73%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(28,569)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67%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(2,421)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-221%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(17,900)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Arial"/>
                        </a:rPr>
                        <a:t>Net Income(</a:t>
                      </a:r>
                      <a:r>
                        <a:rPr lang="zh-TW" altLang="en-US" sz="700" b="0" i="0" u="none" strike="noStrike">
                          <a:latin typeface="細明體"/>
                        </a:rPr>
                        <a:t>本期淨利</a:t>
                      </a:r>
                      <a:r>
                        <a:rPr lang="en-US" altLang="zh-TW" sz="700" b="0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485,975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437,814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45%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48,161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-69%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459,312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 algn="l" fontAlgn="b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latin typeface="Arial"/>
                        </a:rPr>
                        <a:t>Basic EPS(NT$)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0.73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0.66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43%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>
                          <a:latin typeface="Arial"/>
                        </a:rPr>
                        <a:t>            </a:t>
                      </a:r>
                      <a:r>
                        <a:rPr lang="en-US" altLang="zh-TW" sz="800" b="0" i="0" u="none" strike="noStrike">
                          <a:latin typeface="Arial"/>
                        </a:rPr>
                        <a:t>0.07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800" b="0" i="0" u="none" strike="noStrike">
                          <a:latin typeface="Arial"/>
                        </a:rPr>
                        <a:t>-70%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800" b="0" i="0" u="none" strike="noStrike" dirty="0">
                          <a:latin typeface="Arial"/>
                        </a:rPr>
                        <a:t>            </a:t>
                      </a:r>
                      <a:r>
                        <a:rPr lang="en-US" altLang="zh-TW" sz="800" b="0" i="0" u="none" strike="noStrike" dirty="0">
                          <a:latin typeface="Arial"/>
                        </a:rPr>
                        <a:t>0.70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9DA65F79-3C24-4739-A413-5F61EC991EE5}" type="slidenum">
              <a:rPr lang="zh-TW" altLang="en-US" b="1"/>
              <a:pPr/>
              <a:t>3</a:t>
            </a:fld>
            <a:endParaRPr lang="en-US" altLang="zh-TW" b="1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763713" y="549275"/>
            <a:ext cx="640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b="1">
                <a:solidFill>
                  <a:schemeClr val="hlink"/>
                </a:solidFill>
              </a:rPr>
              <a:t>Consolidated Operating Revenue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0" y="562451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zh-TW" altLang="en-US" b="1" dirty="0">
                <a:ea typeface="標楷體" pitchFamily="65" charset="-120"/>
              </a:rPr>
              <a:t>合併</a:t>
            </a:r>
            <a:r>
              <a:rPr kumimoji="0" lang="zh-TW" altLang="en-US" b="1" dirty="0">
                <a:latin typeface="標楷體" pitchFamily="65" charset="-120"/>
                <a:ea typeface="標楷體" pitchFamily="65" charset="-120"/>
              </a:rPr>
              <a:t>營業收入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1979613" y="1052513"/>
            <a:ext cx="33131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sz="1200" b="1"/>
              <a:t>(In NT millions)</a:t>
            </a:r>
          </a:p>
        </p:txBody>
      </p:sp>
      <p:graphicFrame>
        <p:nvGraphicFramePr>
          <p:cNvPr id="9" name="圖表 8"/>
          <p:cNvGraphicFramePr/>
          <p:nvPr/>
        </p:nvGraphicFramePr>
        <p:xfrm>
          <a:off x="2195736" y="1844824"/>
          <a:ext cx="58326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E6FDA562-8AA3-4E57-8716-3FD248144EE4}" type="slidenum">
              <a:rPr lang="zh-TW" altLang="en-US" b="1"/>
              <a:pPr/>
              <a:t>4</a:t>
            </a:fld>
            <a:endParaRPr lang="en-US" altLang="zh-TW" b="1"/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1763713" y="549275"/>
            <a:ext cx="640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b="1" dirty="0">
                <a:solidFill>
                  <a:schemeClr val="hlink"/>
                </a:solidFill>
              </a:rPr>
              <a:t>Consolidated</a:t>
            </a:r>
            <a:r>
              <a:rPr kumimoji="0" lang="en-US" altLang="zh-TW" dirty="0">
                <a:solidFill>
                  <a:schemeClr val="hlink"/>
                </a:solidFill>
              </a:rPr>
              <a:t> </a:t>
            </a:r>
            <a:r>
              <a:rPr kumimoji="0" lang="en-US" altLang="zh-TW" b="1" dirty="0">
                <a:solidFill>
                  <a:schemeClr val="hlink"/>
                </a:solidFill>
              </a:rPr>
              <a:t>Gross Profit Ratio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0" y="563046"/>
            <a:ext cx="14542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zh-TW" altLang="en-US" b="1" dirty="0">
                <a:ea typeface="標楷體" pitchFamily="65" charset="-120"/>
              </a:rPr>
              <a:t>合併</a:t>
            </a:r>
            <a:r>
              <a:rPr kumimoji="0" lang="zh-TW" altLang="en-US" b="1" dirty="0">
                <a:latin typeface="標楷體" pitchFamily="65" charset="-120"/>
                <a:ea typeface="標楷體" pitchFamily="65" charset="-120"/>
              </a:rPr>
              <a:t>毛利率</a:t>
            </a:r>
            <a:r>
              <a:rPr kumimoji="0" lang="en-US" altLang="zh-TW" b="1" dirty="0">
                <a:latin typeface="標楷體" pitchFamily="65" charset="-120"/>
                <a:ea typeface="標楷體" pitchFamily="65" charset="-120"/>
              </a:rPr>
              <a:t>%</a:t>
            </a:r>
            <a:endParaRPr kumimoji="0"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1979613" y="1052513"/>
            <a:ext cx="698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sz="1400" b="1">
                <a:ea typeface="GungsuhChe" pitchFamily="49" charset="-127"/>
              </a:rPr>
              <a:t>(%)</a:t>
            </a:r>
          </a:p>
        </p:txBody>
      </p:sp>
      <p:graphicFrame>
        <p:nvGraphicFramePr>
          <p:cNvPr id="8" name="圖表 7"/>
          <p:cNvGraphicFramePr/>
          <p:nvPr/>
        </p:nvGraphicFramePr>
        <p:xfrm>
          <a:off x="2195736" y="1772816"/>
          <a:ext cx="5616624" cy="359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021A5FA1-7185-46D0-A6EE-FACC96BA1BA6}" type="slidenum">
              <a:rPr lang="zh-TW" altLang="en-US" b="1"/>
              <a:pPr/>
              <a:t>5</a:t>
            </a:fld>
            <a:endParaRPr lang="en-US" altLang="zh-TW" b="1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1763713" y="549275"/>
            <a:ext cx="7056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b="1">
                <a:solidFill>
                  <a:schemeClr val="hlink"/>
                </a:solidFill>
              </a:rPr>
              <a:t>Consolidated</a:t>
            </a:r>
            <a:r>
              <a:rPr kumimoji="0" lang="en-US" altLang="zh-TW">
                <a:solidFill>
                  <a:schemeClr val="hlink"/>
                </a:solidFill>
              </a:rPr>
              <a:t> </a:t>
            </a:r>
            <a:r>
              <a:rPr kumimoji="0" lang="en-US" altLang="zh-TW" b="1">
                <a:solidFill>
                  <a:schemeClr val="hlink"/>
                </a:solidFill>
              </a:rPr>
              <a:t>Operating</a:t>
            </a:r>
            <a:r>
              <a:rPr kumimoji="0" lang="en-US" altLang="zh-TW">
                <a:solidFill>
                  <a:schemeClr val="hlink"/>
                </a:solidFill>
              </a:rPr>
              <a:t> </a:t>
            </a:r>
            <a:r>
              <a:rPr kumimoji="0" lang="en-US" altLang="zh-TW" b="1">
                <a:solidFill>
                  <a:schemeClr val="hlink"/>
                </a:solidFill>
              </a:rPr>
              <a:t>Profit</a:t>
            </a:r>
            <a:r>
              <a:rPr kumimoji="0" lang="en-US" altLang="zh-TW"/>
              <a:t> </a:t>
            </a:r>
            <a:r>
              <a:rPr kumimoji="0" lang="en-US" altLang="zh-TW" b="1">
                <a:solidFill>
                  <a:schemeClr val="hlink"/>
                </a:solidFill>
              </a:rPr>
              <a:t>and Operating</a:t>
            </a:r>
            <a:r>
              <a:rPr kumimoji="0" lang="en-US" altLang="zh-TW">
                <a:solidFill>
                  <a:schemeClr val="hlink"/>
                </a:solidFill>
              </a:rPr>
              <a:t> </a:t>
            </a:r>
            <a:r>
              <a:rPr kumimoji="0" lang="en-US" altLang="zh-TW" b="1">
                <a:solidFill>
                  <a:schemeClr val="hlink"/>
                </a:solidFill>
              </a:rPr>
              <a:t>Profit Ratio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0" y="576947"/>
            <a:ext cx="17287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zh-TW" altLang="en-US" b="1" dirty="0">
                <a:ea typeface="標楷體" pitchFamily="65" charset="-120"/>
              </a:rPr>
              <a:t>合併營業淨利</a:t>
            </a:r>
          </a:p>
          <a:p>
            <a:r>
              <a:rPr kumimoji="0" lang="zh-TW" altLang="en-US" b="1" dirty="0">
                <a:ea typeface="標楷體" pitchFamily="65" charset="-120"/>
              </a:rPr>
              <a:t>營</a:t>
            </a:r>
            <a:r>
              <a:rPr kumimoji="0" lang="zh-TW" altLang="en-US" b="1" dirty="0">
                <a:latin typeface="標楷體" pitchFamily="65" charset="-120"/>
                <a:ea typeface="標楷體" pitchFamily="65" charset="-120"/>
              </a:rPr>
              <a:t>業淨利率</a:t>
            </a:r>
            <a:r>
              <a:rPr kumimoji="0" lang="en-US" altLang="zh-TW" b="1" dirty="0">
                <a:latin typeface="標楷體" pitchFamily="65" charset="-120"/>
                <a:ea typeface="標楷體" pitchFamily="65" charset="-120"/>
              </a:rPr>
              <a:t>%</a:t>
            </a:r>
            <a:endParaRPr kumimoji="0"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9" name="圖表 8"/>
          <p:cNvGraphicFramePr/>
          <p:nvPr/>
        </p:nvGraphicFramePr>
        <p:xfrm>
          <a:off x="1763688" y="980728"/>
          <a:ext cx="576064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圖表 9"/>
          <p:cNvGraphicFramePr/>
          <p:nvPr/>
        </p:nvGraphicFramePr>
        <p:xfrm>
          <a:off x="2123728" y="3573016"/>
          <a:ext cx="547260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055462A2-AE6C-4557-AD49-9B54EDF4192D}" type="slidenum">
              <a:rPr lang="zh-TW" altLang="en-US" b="1"/>
              <a:pPr/>
              <a:t>6</a:t>
            </a:fld>
            <a:endParaRPr lang="en-US" altLang="zh-TW" b="1"/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763713" y="188913"/>
            <a:ext cx="640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b="1">
                <a:solidFill>
                  <a:schemeClr val="hlink"/>
                </a:solidFill>
              </a:rPr>
              <a:t>Share of profits/losses of Lioho Machine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0" y="563046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zh-TW" altLang="en-US" b="1" dirty="0">
                <a:latin typeface="標楷體" pitchFamily="65" charset="-120"/>
                <a:ea typeface="標楷體" pitchFamily="65" charset="-120"/>
              </a:rPr>
              <a:t>六機投資損益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6804248" y="260350"/>
            <a:ext cx="151266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kumimoji="0" lang="en-US" altLang="zh-TW" sz="1200" b="1" dirty="0"/>
              <a:t>(In NT millions)</a:t>
            </a:r>
          </a:p>
        </p:txBody>
      </p:sp>
      <p:graphicFrame>
        <p:nvGraphicFramePr>
          <p:cNvPr id="10" name="Chart 11"/>
          <p:cNvGraphicFramePr>
            <a:graphicFrameLocks/>
          </p:cNvGraphicFramePr>
          <p:nvPr/>
        </p:nvGraphicFramePr>
        <p:xfrm>
          <a:off x="1547664" y="980728"/>
          <a:ext cx="741682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8"/>
          <p:cNvGraphicFramePr>
            <a:graphicFrameLocks/>
          </p:cNvGraphicFramePr>
          <p:nvPr/>
        </p:nvGraphicFramePr>
        <p:xfrm>
          <a:off x="1259632" y="3573016"/>
          <a:ext cx="7488832" cy="260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F1ED5936-EE87-4E05-A826-211A1299053E}" type="slidenum">
              <a:rPr lang="zh-TW" altLang="en-US" b="1"/>
              <a:pPr/>
              <a:t>7</a:t>
            </a:fld>
            <a:endParaRPr lang="en-US" altLang="zh-TW" b="1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1763713" y="549275"/>
            <a:ext cx="640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b="1">
                <a:solidFill>
                  <a:schemeClr val="hlink"/>
                </a:solidFill>
              </a:rPr>
              <a:t>Consolidated</a:t>
            </a:r>
            <a:r>
              <a:rPr kumimoji="0" lang="en-US" altLang="zh-TW">
                <a:solidFill>
                  <a:schemeClr val="hlink"/>
                </a:solidFill>
              </a:rPr>
              <a:t> </a:t>
            </a:r>
            <a:r>
              <a:rPr kumimoji="0" lang="en-US" altLang="zh-TW" b="1">
                <a:solidFill>
                  <a:schemeClr val="hlink"/>
                </a:solidFill>
              </a:rPr>
              <a:t>Dividends received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0" y="563046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zh-TW" altLang="en-US" b="1" dirty="0">
                <a:ea typeface="標楷體" pitchFamily="65" charset="-120"/>
              </a:rPr>
              <a:t>收取現金股利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1979613" y="1052513"/>
            <a:ext cx="6985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sz="1200" b="1"/>
              <a:t>(In NT millions)</a:t>
            </a:r>
          </a:p>
        </p:txBody>
      </p:sp>
      <p:graphicFrame>
        <p:nvGraphicFramePr>
          <p:cNvPr id="7" name="圖表 6"/>
          <p:cNvGraphicFramePr/>
          <p:nvPr/>
        </p:nvGraphicFramePr>
        <p:xfrm>
          <a:off x="2195736" y="1772816"/>
          <a:ext cx="590465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40DC6137-73C2-426C-9873-F431081BB7AF}" type="slidenum">
              <a:rPr lang="zh-TW" altLang="en-US" b="1"/>
              <a:pPr/>
              <a:t>8</a:t>
            </a:fld>
            <a:endParaRPr lang="en-US" altLang="zh-TW" b="1"/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1763713" y="549275"/>
            <a:ext cx="640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b="1">
                <a:solidFill>
                  <a:schemeClr val="hlink"/>
                </a:solidFill>
              </a:rPr>
              <a:t>Earnings Per Share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250825" y="490021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zh-TW" altLang="en-US" b="1" dirty="0">
                <a:ea typeface="標楷體" pitchFamily="65" charset="-120"/>
              </a:rPr>
              <a:t>每股盈餘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1979613" y="1052513"/>
            <a:ext cx="6985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sz="1200" b="1"/>
              <a:t>(In NT$)</a:t>
            </a:r>
          </a:p>
        </p:txBody>
      </p:sp>
      <p:graphicFrame>
        <p:nvGraphicFramePr>
          <p:cNvPr id="8" name="圖表 7"/>
          <p:cNvGraphicFramePr/>
          <p:nvPr/>
        </p:nvGraphicFramePr>
        <p:xfrm>
          <a:off x="2267744" y="1844824"/>
          <a:ext cx="568863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  <a:p>
            <a:fld id="{F5BE7343-824D-4E51-BFBF-3BFC789FDA54}" type="slidenum">
              <a:rPr lang="zh-TW" altLang="en-US" b="1"/>
              <a:pPr/>
              <a:t>9</a:t>
            </a:fld>
            <a:endParaRPr lang="en-US" altLang="zh-TW" b="1"/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1763713" y="549275"/>
            <a:ext cx="640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b="1">
                <a:solidFill>
                  <a:schemeClr val="hlink"/>
                </a:solidFill>
              </a:rPr>
              <a:t>Dividends Per Share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250825" y="490021"/>
            <a:ext cx="11079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kumimoji="0" lang="zh-TW" altLang="en-US" b="1" dirty="0">
                <a:ea typeface="標楷體" pitchFamily="65" charset="-120"/>
              </a:rPr>
              <a:t>股利發放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979613" y="1052513"/>
            <a:ext cx="6985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0" lang="en-US" altLang="zh-TW" sz="1200" b="1"/>
              <a:t>(In NT$)</a:t>
            </a:r>
          </a:p>
        </p:txBody>
      </p:sp>
      <p:graphicFrame>
        <p:nvGraphicFramePr>
          <p:cNvPr id="9" name="圖表 8"/>
          <p:cNvGraphicFramePr/>
          <p:nvPr/>
        </p:nvGraphicFramePr>
        <p:xfrm>
          <a:off x="1763688" y="1628800"/>
          <a:ext cx="6318448" cy="3852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320</TotalTime>
  <Words>430</Words>
  <Application>Microsoft Office PowerPoint</Application>
  <PresentationFormat>如螢幕大小 (4:3)</PresentationFormat>
  <Paragraphs>183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匯合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40</cp:revision>
  <dcterms:created xsi:type="dcterms:W3CDTF">2019-08-15T05:42:00Z</dcterms:created>
  <dcterms:modified xsi:type="dcterms:W3CDTF">2020-08-18T08:53:49Z</dcterms:modified>
</cp:coreProperties>
</file>